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handoutMasterIdLst>
    <p:handoutMasterId r:id="rId14"/>
  </p:handoutMasterIdLst>
  <p:sldIdLst>
    <p:sldId id="375" r:id="rId5"/>
    <p:sldId id="305" r:id="rId6"/>
    <p:sldId id="406" r:id="rId7"/>
    <p:sldId id="303" r:id="rId8"/>
    <p:sldId id="384" r:id="rId9"/>
    <p:sldId id="298" r:id="rId10"/>
    <p:sldId id="408" r:id="rId11"/>
    <p:sldId id="273" r:id="rId12"/>
    <p:sldId id="40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993" autoAdjust="0"/>
  </p:normalViewPr>
  <p:slideViewPr>
    <p:cSldViewPr snapToGrid="0" snapToObjects="1">
      <p:cViewPr varScale="1">
        <p:scale>
          <a:sx n="64" d="100"/>
          <a:sy n="64" d="100"/>
        </p:scale>
        <p:origin x="64" y="124"/>
      </p:cViewPr>
      <p:guideLst/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/Ca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52400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38806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2E583C8-CCA8-BB4A-B8AA-4ED85B62E67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6650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a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567641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3/9/2025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63" r:id="rId14"/>
    <p:sldLayoutId id="2147483683" r:id="rId15"/>
    <p:sldLayoutId id="2147483685" r:id="rId16"/>
    <p:sldLayoutId id="2147483684" r:id="rId17"/>
    <p:sldLayoutId id="2147483680" r:id="rId18"/>
    <p:sldLayoutId id="2147483691" r:id="rId19"/>
    <p:sldLayoutId id="2147483692" r:id="rId20"/>
    <p:sldLayoutId id="2147483693" r:id="rId21"/>
    <p:sldLayoutId id="2147483694" r:id="rId22"/>
    <p:sldLayoutId id="2147483688" r:id="rId23"/>
    <p:sldLayoutId id="2147483687" r:id="rId24"/>
    <p:sldLayoutId id="2147483689" r:id="rId25"/>
    <p:sldLayoutId id="2147483690" r:id="rId26"/>
    <p:sldLayoutId id="2147483695" r:id="rId27"/>
    <p:sldLayoutId id="2147483696" r:id="rId28"/>
    <p:sldLayoutId id="2147483697" r:id="rId29"/>
    <p:sldLayoutId id="2147483698" r:id="rId30"/>
    <p:sldLayoutId id="2147483667" r:id="rId31"/>
    <p:sldLayoutId id="2147483703" r:id="rId32"/>
    <p:sldLayoutId id="2147483704" r:id="rId33"/>
    <p:sldLayoutId id="2147483705" r:id="rId34"/>
    <p:sldLayoutId id="2147483706" r:id="rId35"/>
    <p:sldLayoutId id="2147483700" r:id="rId36"/>
    <p:sldLayoutId id="2147483699" r:id="rId37"/>
    <p:sldLayoutId id="2147483701" r:id="rId38"/>
    <p:sldLayoutId id="2147483702" r:id="rId3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Woman on tablet 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32" r="4632"/>
          <a:stretch/>
        </p:blipFill>
        <p:spPr>
          <a:xfrm>
            <a:off x="1203893" y="0"/>
            <a:ext cx="11057681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2720638" y="1680441"/>
            <a:ext cx="7099223" cy="1641379"/>
          </a:xfrm>
        </p:spPr>
        <p:txBody>
          <a:bodyPr>
            <a:noAutofit/>
          </a:bodyPr>
          <a:lstStyle/>
          <a:p>
            <a:pPr algn="ctr"/>
            <a:r>
              <a:rPr lang="en-US" sz="5400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Get </a:t>
            </a:r>
            <a:r>
              <a:rPr lang="en-US" sz="5400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Speak Pro" panose="020B0504020101020102"/>
              </a:rPr>
              <a:t>yourself</a:t>
            </a:r>
            <a:r>
              <a:rPr lang="en-US" sz="5400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diagnosed within </a:t>
            </a:r>
            <a:r>
              <a:rPr lang="en-US" sz="5400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Seconds</a:t>
            </a:r>
            <a:endParaRPr lang="en-US" sz="5400" cap="none" spc="0" dirty="0" smtClean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14989" y="4060516"/>
            <a:ext cx="56354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Speak Pro" panose="020B0504020101020102"/>
              </a:rPr>
              <a:t>360 CODE CRAFT</a:t>
            </a:r>
          </a:p>
          <a:p>
            <a:r>
              <a:rPr lang="en-US" sz="4400" dirty="0" smtClean="0">
                <a:solidFill>
                  <a:schemeClr val="bg1"/>
                </a:solidFill>
                <a:latin typeface="Speak Pro" panose="020B0504020101020102"/>
              </a:rPr>
              <a:t>INNOVACION</a:t>
            </a:r>
          </a:p>
          <a:p>
            <a:r>
              <a:rPr lang="en-US" sz="4400" dirty="0" smtClean="0">
                <a:solidFill>
                  <a:schemeClr val="bg1"/>
                </a:solidFill>
                <a:latin typeface="Speak Pro" panose="020B0504020101020102"/>
              </a:rPr>
              <a:t>IEM, KOLKATA</a:t>
            </a:r>
            <a:endParaRPr lang="en-IN" sz="4400" dirty="0">
              <a:solidFill>
                <a:schemeClr val="bg1"/>
              </a:solidFill>
              <a:latin typeface="Speak Pro" panose="020B0504020101020102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69974" y="-45325"/>
            <a:ext cx="6241771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0" cap="none" spc="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DIAGNO AI</a:t>
            </a:r>
            <a:endParaRPr lang="en-US" sz="8000" b="0" cap="none" spc="0" dirty="0">
              <a:ln w="0"/>
              <a:solidFill>
                <a:schemeClr val="accent1">
                  <a:lumMod val="20000"/>
                  <a:lumOff val="80000"/>
                </a:schemeClr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3846443" y="208722"/>
            <a:ext cx="5347253" cy="1212574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2852530" y="3248004"/>
            <a:ext cx="6967331" cy="3508513"/>
          </a:xfrm>
          <a:prstGeom prst="ellipse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98113" y="1342197"/>
            <a:ext cx="10134371" cy="4849283"/>
          </a:xfrm>
        </p:spPr>
        <p:txBody>
          <a:bodyPr/>
          <a:lstStyle/>
          <a:p>
            <a:pPr algn="ctr"/>
            <a:r>
              <a:rPr lang="en-US" dirty="0" smtClean="0"/>
              <a:t> </a:t>
            </a:r>
            <a:r>
              <a:rPr lang="en-US" sz="2800" u="sng" dirty="0">
                <a:latin typeface="Montserrat"/>
              </a:rPr>
              <a:t>HEALTHCARE PROBLEM </a:t>
            </a:r>
            <a:r>
              <a:rPr lang="en-US" sz="2800" u="sng" dirty="0" smtClean="0">
                <a:latin typeface="Montserrat"/>
              </a:rPr>
              <a:t>STATEMENT</a:t>
            </a:r>
          </a:p>
          <a:p>
            <a:pPr algn="ctr"/>
            <a:r>
              <a:rPr lang="en-US" sz="2000" b="1" u="sng" dirty="0" smtClean="0">
                <a:latin typeface="Montserrat"/>
              </a:rPr>
              <a:t>AI-POWERED </a:t>
            </a:r>
            <a:r>
              <a:rPr lang="en-US" sz="2000" b="1" u="sng" dirty="0">
                <a:latin typeface="Montserrat"/>
              </a:rPr>
              <a:t>SYMPTOM </a:t>
            </a:r>
            <a:r>
              <a:rPr lang="en-US" sz="2000" b="1" u="sng" dirty="0" smtClean="0">
                <a:latin typeface="Montserrat"/>
              </a:rPr>
              <a:t>CHECKER</a:t>
            </a:r>
          </a:p>
          <a:p>
            <a:endParaRPr lang="en-US" sz="2000" dirty="0" smtClean="0">
              <a:latin typeface="Bahnschrift SemiBol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u="sng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Problem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: Many people self-diagnose using the internet, which often leads to misinformation and anxiety</a:t>
            </a:r>
            <a:r>
              <a:rPr lang="en-US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u="sng" dirty="0" smtClean="0">
                <a:latin typeface="Cambria Math" panose="02040503050406030204" pitchFamily="18" charset="0"/>
                <a:ea typeface="Cambria Math" panose="02040503050406030204" pitchFamily="18" charset="0"/>
                <a:cs typeface="Cascadia Code SemiBold" panose="020B0609020000020004" pitchFamily="49" charset="0"/>
              </a:rPr>
              <a:t>Challenge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  <a:cs typeface="Cascadia Code SemiBold" panose="020B0609020000020004" pitchFamily="49" charset="0"/>
              </a:rPr>
              <a:t>: Develop an AI-based </a:t>
            </a:r>
            <a:r>
              <a:rPr lang="en-US" sz="2000" dirty="0" err="1">
                <a:latin typeface="Cambria Math" panose="02040503050406030204" pitchFamily="18" charset="0"/>
                <a:ea typeface="Cambria Math" panose="02040503050406030204" pitchFamily="18" charset="0"/>
                <a:cs typeface="Cascadia Code SemiBold" panose="020B0609020000020004" pitchFamily="49" charset="0"/>
              </a:rPr>
              <a:t>chatbot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  <a:cs typeface="Cascadia Code SemiBold" panose="020B0609020000020004" pitchFamily="49" charset="0"/>
              </a:rPr>
              <a:t> or mobile app that allows users to input their symptoms and receive a preliminary diagnosis based on verified medical data</a:t>
            </a:r>
            <a:r>
              <a:rPr lang="en-US" sz="2000" dirty="0" smtClean="0">
                <a:latin typeface="Cambria Math" panose="02040503050406030204" pitchFamily="18" charset="0"/>
                <a:ea typeface="Cambria Math" panose="02040503050406030204" pitchFamily="18" charset="0"/>
                <a:cs typeface="Cascadia Code SemiBold" panose="020B0609020000020004" pitchFamily="49" charset="0"/>
              </a:rPr>
              <a:t>.</a:t>
            </a:r>
            <a:endParaRPr lang="en-US" sz="2000" dirty="0">
              <a:latin typeface="Cambria Math" panose="02040503050406030204" pitchFamily="18" charset="0"/>
              <a:ea typeface="Cambria Math" panose="02040503050406030204" pitchFamily="18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u="sng" dirty="0" smtClean="0">
                <a:latin typeface="Cambria Math" panose="02040503050406030204" pitchFamily="18" charset="0"/>
                <a:ea typeface="Cambria Math" panose="02040503050406030204" pitchFamily="18" charset="0"/>
                <a:cs typeface="Cascadia Code SemiBold" panose="020B0609020000020004" pitchFamily="49" charset="0"/>
              </a:rPr>
              <a:t>Importance</a:t>
            </a:r>
            <a:r>
              <a:rPr lang="en-US" sz="2000" dirty="0" smtClean="0">
                <a:latin typeface="Cambria Math" panose="02040503050406030204" pitchFamily="18" charset="0"/>
                <a:ea typeface="Cambria Math" panose="02040503050406030204" pitchFamily="18" charset="0"/>
                <a:cs typeface="Cascadia Code SemiBold" panose="020B0609020000020004" pitchFamily="49" charset="0"/>
              </a:rPr>
              <a:t>: Such kind of problems are valid in today’s world of digitalization, as we all know Internet has its own good and bad </a:t>
            </a:r>
            <a:r>
              <a:rPr lang="en-US" sz="2000" dirty="0" err="1" smtClean="0">
                <a:latin typeface="Cambria Math" panose="02040503050406030204" pitchFamily="18" charset="0"/>
                <a:ea typeface="Cambria Math" panose="02040503050406030204" pitchFamily="18" charset="0"/>
                <a:cs typeface="Cascadia Code SemiBold" panose="020B0609020000020004" pitchFamily="49" charset="0"/>
              </a:rPr>
              <a:t>ways.We</a:t>
            </a:r>
            <a:r>
              <a:rPr lang="en-US" sz="2000" dirty="0" smtClean="0">
                <a:latin typeface="Cambria Math" panose="02040503050406030204" pitchFamily="18" charset="0"/>
                <a:ea typeface="Cambria Math" panose="02040503050406030204" pitchFamily="18" charset="0"/>
                <a:cs typeface="Cascadia Code SemiBold" panose="020B0609020000020004" pitchFamily="49" charset="0"/>
              </a:rPr>
              <a:t> have created a system which gives you accurate and fast diagnosis for your disease, which gives the patient clarity about his/her state and enough time to react to the disease.</a:t>
            </a:r>
            <a:endParaRPr lang="en-US" sz="2000" dirty="0">
              <a:latin typeface="Cambria Math" panose="02040503050406030204" pitchFamily="18" charset="0"/>
              <a:ea typeface="Cambria Math" panose="02040503050406030204" pitchFamily="18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297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27" descr="Woman working at office late at night">
            <a:extLst>
              <a:ext uri="{FF2B5EF4-FFF2-40B4-BE49-F238E27FC236}">
                <a16:creationId xmlns:a16="http://schemas.microsoft.com/office/drawing/2014/main" id="{B7E68695-0DB5-1946-B945-66E677B112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692" r="4692"/>
          <a:stretch/>
        </p:blipFill>
        <p:spPr>
          <a:xfrm>
            <a:off x="1203893" y="-2"/>
            <a:ext cx="11057681" cy="685800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8661" y="339645"/>
            <a:ext cx="8509130" cy="1002552"/>
          </a:xfrm>
        </p:spPr>
        <p:txBody>
          <a:bodyPr/>
          <a:lstStyle/>
          <a:p>
            <a:pPr algn="ctr"/>
            <a:r>
              <a:rPr lang="en-US" u="sng" dirty="0" smtClean="0"/>
              <a:t>Working model demo</a:t>
            </a:r>
            <a:endParaRPr lang="en-US" u="sng" dirty="0"/>
          </a:p>
        </p:txBody>
      </p:sp>
      <p:pic>
        <p:nvPicPr>
          <p:cNvPr id="4" name="WhatsApp Video 2025-03-09 at 11.25.28 A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9165" y="1342197"/>
            <a:ext cx="9591261" cy="528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74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484783" y="-49696"/>
            <a:ext cx="8110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 smtClean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TECHNOLOGIES USED</a:t>
            </a:r>
            <a:endParaRPr lang="en-IN" sz="3600" u="sng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09530" y="1351722"/>
            <a:ext cx="10167731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400" dirty="0">
                <a:latin typeface="Bookman Old Style" panose="02050604050505020204" pitchFamily="18" charset="0"/>
              </a:rPr>
              <a:t>Node </a:t>
            </a:r>
            <a:r>
              <a:rPr lang="en-IN" sz="4400" dirty="0" err="1" smtClean="0">
                <a:latin typeface="Bookman Old Style" panose="02050604050505020204" pitchFamily="18" charset="0"/>
              </a:rPr>
              <a:t>js</a:t>
            </a:r>
            <a:endParaRPr lang="en-IN" sz="4400" dirty="0" smtClean="0">
              <a:latin typeface="Bookman Old Style" panose="0205060405050502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400" dirty="0" smtClean="0">
                <a:latin typeface="Bookman Old Style" panose="02050604050505020204" pitchFamily="18" charset="0"/>
              </a:rPr>
              <a:t>React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400" dirty="0" err="1" smtClean="0">
                <a:latin typeface="Bookman Old Style" panose="02050604050505020204" pitchFamily="18" charset="0"/>
              </a:rPr>
              <a:t>Vite</a:t>
            </a:r>
            <a:endParaRPr lang="en-IN" sz="4400" dirty="0" smtClean="0">
              <a:latin typeface="Bookman Old Style" panose="0205060405050502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400" dirty="0" err="1" smtClean="0">
                <a:latin typeface="Bookman Old Style" panose="02050604050505020204" pitchFamily="18" charset="0"/>
              </a:rPr>
              <a:t>Figma</a:t>
            </a:r>
            <a:endParaRPr lang="en-IN" sz="4400" dirty="0" smtClean="0">
              <a:latin typeface="Bookman Old Style" panose="0205060405050502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400" dirty="0" smtClean="0">
                <a:latin typeface="Bookman Old Style" panose="02050604050505020204" pitchFamily="18" charset="0"/>
              </a:rPr>
              <a:t>Tailwind CSS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4400" dirty="0" smtClean="0">
                <a:latin typeface="Bookman Old Style" panose="02050604050505020204" pitchFamily="18" charset="0"/>
              </a:rPr>
              <a:t>Gemini API</a:t>
            </a:r>
          </a:p>
          <a:p>
            <a:endParaRPr lang="en-IN" sz="32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06973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24487" y="1"/>
            <a:ext cx="11067514" cy="6857999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14599"/>
            <a:ext cx="10184296" cy="110786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Solution &amp; Challenges Faced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E93AABDC-C3FD-F345-990B-6E2D883104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u="sng" dirty="0"/>
              <a:t>Solution Overview</a:t>
            </a:r>
            <a:endParaRPr lang="en-US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1520687" y="1590261"/>
            <a:ext cx="996270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Our solution is an AI-Powered </a:t>
            </a:r>
            <a:r>
              <a:rPr lang="en-US" sz="2200" dirty="0" err="1" smtClean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ChatBot</a:t>
            </a:r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 designed to provide </a:t>
            </a:r>
            <a:r>
              <a:rPr lang="en-US" sz="2200" b="1" dirty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accurate and fast disease diagnosis</a:t>
            </a:r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 based on user-reported symptoms</a:t>
            </a:r>
            <a:r>
              <a:rPr lang="en-US" sz="2200" dirty="0" smtClean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ambria Math" panose="02040503050406030204" pitchFamily="18" charset="0"/>
              <a:ea typeface="Cambria Math" panose="02040503050406030204" pitchFamily="18" charset="0"/>
              <a:cs typeface="Cascadia Mono SemiBold" panose="020B06090200000200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The </a:t>
            </a:r>
            <a:r>
              <a:rPr lang="en-US" sz="2200" dirty="0" err="1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chatbot</a:t>
            </a:r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 utilizes </a:t>
            </a:r>
            <a:r>
              <a:rPr lang="en-US" sz="2200" b="1" dirty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verified medical data</a:t>
            </a:r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 and </a:t>
            </a:r>
            <a:r>
              <a:rPr lang="en-US" sz="22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GEMINI API</a:t>
            </a:r>
            <a:r>
              <a:rPr lang="en-US" sz="2200" dirty="0" smtClean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 </a:t>
            </a:r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  <a:cs typeface="Cascadia Mono SemiBold" panose="020B0609020000020004" pitchFamily="49" charset="0"/>
              </a:rPr>
              <a:t>to minimize misinformation and improve diagnostic reliability</a:t>
            </a:r>
            <a:r>
              <a:rPr lang="en-US" sz="22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Fast Diagnosis</a:t>
            </a:r>
            <a:r>
              <a:rPr lang="en-US" sz="22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:</a:t>
            </a:r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 Provides instant preliminary results based on symptoms</a:t>
            </a:r>
            <a:r>
              <a:rPr lang="en-US" sz="22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Accurate Analysis</a:t>
            </a:r>
            <a:r>
              <a:rPr lang="en-US" sz="22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:</a:t>
            </a:r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 Uses AI models trained on medical datasets for better precision</a:t>
            </a:r>
            <a:r>
              <a:rPr lang="en-US" sz="22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User-Friendly Interface</a:t>
            </a:r>
            <a:r>
              <a:rPr lang="en-US" sz="22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:</a:t>
            </a:r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 Simple </a:t>
            </a:r>
            <a:r>
              <a:rPr lang="en-US" sz="22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chatbot</a:t>
            </a:r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-based interaction for ease of use</a:t>
            </a:r>
            <a:r>
              <a:rPr lang="en-US" sz="22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Scalability</a:t>
            </a:r>
            <a:r>
              <a:rPr lang="en-US" sz="22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:</a:t>
            </a:r>
            <a:r>
              <a:rPr lang="en-US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 Can be expanded with more medical conditions and integrations</a:t>
            </a:r>
            <a:r>
              <a:rPr lang="en-US" sz="2200" dirty="0">
                <a:latin typeface="Bahnschrift SemiBold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Bahnschrift SemiBol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Bahnschrift Light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Bahnschrift Light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32845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u="sng" dirty="0" smtClean="0"/>
              <a:t>Key features</a:t>
            </a:r>
            <a:endParaRPr lang="en-IN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5231664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AI-Powered Symptom Analysis</a:t>
            </a:r>
            <a:r>
              <a:rPr lang="en-US" sz="2000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– Utilizes the Gemini API to assess symptoms and provide health insights</a:t>
            </a:r>
            <a:r>
              <a:rPr lang="en-US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Interactive </a:t>
            </a:r>
            <a:r>
              <a:rPr lang="en-US" sz="2000" b="1" u="sng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Chatbot</a:t>
            </a:r>
            <a:r>
              <a:rPr lang="en-US" sz="20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 Interface 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– Engaging and easy-to-use </a:t>
            </a:r>
            <a:r>
              <a:rPr lang="en-US" sz="2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chatbot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for seamless user interaction</a:t>
            </a:r>
            <a:r>
              <a:rPr lang="en-US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Smart Follow-Up Questions 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– Asks users about symptom duration, severity, and medical history for better analysis</a:t>
            </a:r>
            <a:r>
              <a:rPr lang="en-US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Preliminary Health Guidance 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– Suggests possible conditions based on symptoms but does not provide a definitive diagnosis</a:t>
            </a:r>
            <a:r>
              <a:rPr lang="en-US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Next-Step Recommendations 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– Offers advice on monitoring symptoms, home remedies, or consulting a healthcare professional</a:t>
            </a:r>
            <a:r>
              <a:rPr lang="en-US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Emergency Detection 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– Advises users to seek immediate medical help if symptoms indicate a serious condition</a:t>
            </a:r>
            <a:r>
              <a:rPr lang="en-US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Healthcare-Only Assistance 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– Strictly responds to medical queries and informs users it cannot assist with non-medical topics.</a:t>
            </a:r>
            <a:endParaRPr lang="en-IN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83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B3E69B71-5849-7541-ADEA-D19838B3C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339643"/>
            <a:ext cx="9561442" cy="674147"/>
          </a:xfrm>
        </p:spPr>
        <p:txBody>
          <a:bodyPr>
            <a:normAutofit fontScale="90000"/>
          </a:bodyPr>
          <a:lstStyle/>
          <a:p>
            <a:r>
              <a:rPr lang="en-IN" u="sng" dirty="0" smtClean="0"/>
              <a:t>Challenges</a:t>
            </a:r>
            <a:r>
              <a:rPr lang="en-IN" dirty="0" smtClean="0"/>
              <a:t>         &amp;      </a:t>
            </a:r>
            <a:r>
              <a:rPr lang="en-IN" u="sng" dirty="0" smtClean="0"/>
              <a:t>Learnings</a:t>
            </a:r>
            <a:endParaRPr lang="en-US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1464365" y="1113182"/>
            <a:ext cx="516503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 SemiBold" panose="020B0502040204020203" pitchFamily="34" charset="0"/>
              </a:rPr>
              <a:t>Data Accuracy &amp; Reliability:</a:t>
            </a:r>
            <a:r>
              <a:rPr lang="en-US" sz="2000" dirty="0">
                <a:latin typeface="Bahnschrift SemiBold" panose="020B0502040204020203" pitchFamily="34" charset="0"/>
              </a:rPr>
              <a:t> Ensuring the AI </a:t>
            </a:r>
            <a:r>
              <a:rPr lang="en-US" sz="2000" dirty="0" err="1">
                <a:latin typeface="Bahnschrift SemiBold" panose="020B0502040204020203" pitchFamily="34" charset="0"/>
              </a:rPr>
              <a:t>chatbot</a:t>
            </a:r>
            <a:r>
              <a:rPr lang="en-US" sz="2000" dirty="0">
                <a:latin typeface="Bahnschrift SemiBold" panose="020B0502040204020203" pitchFamily="34" charset="0"/>
              </a:rPr>
              <a:t> uses only trusted medical sources to avoid misinformation</a:t>
            </a:r>
            <a:r>
              <a:rPr lang="en-US" sz="2000" dirty="0" smtClean="0">
                <a:latin typeface="Bahnschrift SemiBold" panose="020B05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 smtClean="0"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 SemiBold" panose="020B0502040204020203" pitchFamily="34" charset="0"/>
              </a:rPr>
              <a:t>AI Model Training:</a:t>
            </a:r>
            <a:r>
              <a:rPr lang="en-US" sz="2000" dirty="0">
                <a:latin typeface="Bahnschrift SemiBold" panose="020B0502040204020203" pitchFamily="34" charset="0"/>
              </a:rPr>
              <a:t> Training the model with diverse datasets to improve diagnosis precision</a:t>
            </a:r>
            <a:r>
              <a:rPr lang="en-US" sz="2000" dirty="0" smtClean="0">
                <a:latin typeface="Bahnschrift SemiBold" panose="020B0502040204020203" pitchFamily="34" charset="0"/>
              </a:rPr>
              <a:t>.</a:t>
            </a:r>
          </a:p>
          <a:p>
            <a:endParaRPr lang="en-US" sz="2000" dirty="0" smtClean="0"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 SemiBold" panose="020B0502040204020203" pitchFamily="34" charset="0"/>
              </a:rPr>
              <a:t>User Experience:</a:t>
            </a:r>
            <a:r>
              <a:rPr lang="en-US" sz="2000" dirty="0">
                <a:latin typeface="Bahnschrift SemiBold" panose="020B0502040204020203" pitchFamily="34" charset="0"/>
              </a:rPr>
              <a:t> Designing an intuitive and engaging </a:t>
            </a:r>
            <a:r>
              <a:rPr lang="en-US" sz="2000" dirty="0" err="1">
                <a:latin typeface="Bahnschrift SemiBold" panose="020B0502040204020203" pitchFamily="34" charset="0"/>
              </a:rPr>
              <a:t>chatbot</a:t>
            </a:r>
            <a:r>
              <a:rPr lang="en-US" sz="2000" dirty="0">
                <a:latin typeface="Bahnschrift SemiBold" panose="020B0502040204020203" pitchFamily="34" charset="0"/>
              </a:rPr>
              <a:t> interface for seamless interaction</a:t>
            </a:r>
            <a:r>
              <a:rPr lang="en-US" sz="2000" dirty="0" smtClean="0">
                <a:latin typeface="Bahnschrift SemiBold" panose="020B05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 smtClean="0"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 SemiBold" panose="020B0502040204020203" pitchFamily="34" charset="0"/>
              </a:rPr>
              <a:t>Ethical &amp; Legal Considerations:</a:t>
            </a:r>
            <a:r>
              <a:rPr lang="en-US" sz="2000" dirty="0">
                <a:latin typeface="Bahnschrift SemiBold" panose="020B0502040204020203" pitchFamily="34" charset="0"/>
              </a:rPr>
              <a:t> Addressing potential </a:t>
            </a:r>
            <a:r>
              <a:rPr lang="en-US" sz="2000" b="1" dirty="0">
                <a:latin typeface="Bahnschrift SemiBold" panose="020B0502040204020203" pitchFamily="34" charset="0"/>
              </a:rPr>
              <a:t>misdiagnosis risks</a:t>
            </a:r>
            <a:r>
              <a:rPr lang="en-US" sz="2000" dirty="0">
                <a:latin typeface="Bahnschrift SemiBold" panose="020B0502040204020203" pitchFamily="34" charset="0"/>
              </a:rPr>
              <a:t> and ensuring compliance with </a:t>
            </a:r>
            <a:r>
              <a:rPr lang="en-US" sz="2000" b="1" dirty="0">
                <a:latin typeface="Bahnschrift SemiBold" panose="020B0502040204020203" pitchFamily="34" charset="0"/>
              </a:rPr>
              <a:t>healthcare regulations.</a:t>
            </a:r>
            <a:endParaRPr lang="en-IN" sz="2000" dirty="0">
              <a:latin typeface="Bahnschrift SemiBold" panose="020B05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126358" y="1113182"/>
            <a:ext cx="484035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 smtClean="0">
              <a:latin typeface="Arial Black" panose="020B0A04020102020204" pitchFamily="34" charset="0"/>
            </a:endParaRP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 SemiBold" panose="020B0502040204020203" pitchFamily="34" charset="0"/>
              </a:rPr>
              <a:t>Gained expertise in </a:t>
            </a:r>
            <a:r>
              <a:rPr lang="en-US" sz="2400" b="1" dirty="0">
                <a:latin typeface="Bahnschrift SemiBold" panose="020B0502040204020203" pitchFamily="34" charset="0"/>
              </a:rPr>
              <a:t>AI-driven healthcare solutions</a:t>
            </a:r>
            <a:r>
              <a:rPr lang="en-US" sz="2400" b="1" dirty="0" smtClean="0">
                <a:latin typeface="Bahnschrift SemiBold" panose="020B05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 smtClean="0"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 SemiBold" panose="020B0502040204020203" pitchFamily="34" charset="0"/>
              </a:rPr>
              <a:t>Understood the importance of </a:t>
            </a:r>
            <a:r>
              <a:rPr lang="en-US" sz="2400" b="1" dirty="0">
                <a:latin typeface="Bahnschrift SemiBold" panose="020B0502040204020203" pitchFamily="34" charset="0"/>
              </a:rPr>
              <a:t>data quality and bias mitigation</a:t>
            </a:r>
            <a:r>
              <a:rPr lang="en-US" sz="2400" dirty="0">
                <a:latin typeface="Bahnschrift SemiBold" panose="020B0502040204020203" pitchFamily="34" charset="0"/>
              </a:rPr>
              <a:t> in AI models</a:t>
            </a:r>
            <a:r>
              <a:rPr lang="en-US" sz="2400" dirty="0" smtClean="0">
                <a:latin typeface="Bahnschrift SemiBold" panose="020B05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 SemiBold" panose="020B0502040204020203" pitchFamily="34" charset="0"/>
              </a:rPr>
              <a:t>Improved skills in </a:t>
            </a:r>
            <a:r>
              <a:rPr lang="en-US" sz="2400" b="1" dirty="0">
                <a:latin typeface="Bahnschrift SemiBold" panose="020B0502040204020203" pitchFamily="34" charset="0"/>
              </a:rPr>
              <a:t>natural language processing (NLP) and </a:t>
            </a:r>
            <a:r>
              <a:rPr lang="en-US" sz="2400" b="1" dirty="0" err="1">
                <a:latin typeface="Bahnschrift SemiBold" panose="020B0502040204020203" pitchFamily="34" charset="0"/>
              </a:rPr>
              <a:t>chatbot</a:t>
            </a:r>
            <a:r>
              <a:rPr lang="en-US" sz="2400" b="1" dirty="0">
                <a:latin typeface="Bahnschrift SemiBold" panose="020B0502040204020203" pitchFamily="34" charset="0"/>
              </a:rPr>
              <a:t> development.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latin typeface="Bahnschrift SemiBold" panose="020B0502040204020203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6838122" y="1113182"/>
            <a:ext cx="39756" cy="525780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8234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619" y="291985"/>
            <a:ext cx="11369068" cy="1002552"/>
          </a:xfrm>
        </p:spPr>
        <p:txBody>
          <a:bodyPr/>
          <a:lstStyle/>
          <a:p>
            <a:pPr algn="ctr"/>
            <a:r>
              <a:rPr lang="en-US" u="sng" dirty="0" smtClean="0"/>
              <a:t>Contributor’s names</a:t>
            </a:r>
            <a:endParaRPr lang="en-IN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92619" y="1801603"/>
            <a:ext cx="11369070" cy="4849283"/>
          </a:xfrm>
        </p:spPr>
        <p:txBody>
          <a:bodyPr>
            <a:normAutofit/>
          </a:bodyPr>
          <a:lstStyle/>
          <a:p>
            <a:pPr algn="ctr"/>
            <a:endParaRPr lang="en-US" sz="4000" b="1" u="sng" dirty="0">
              <a:latin typeface="Bahnschrift SemiBold" panose="020B0502040204020203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dirty="0" err="1" smtClean="0">
                <a:latin typeface="Bahnschrift SemiBold" panose="020B0502040204020203" pitchFamily="34" charset="0"/>
              </a:rPr>
              <a:t>Ansubha</a:t>
            </a:r>
            <a:r>
              <a:rPr lang="en-US" sz="3600" dirty="0" smtClean="0">
                <a:latin typeface="Bahnschrift SemiBold" panose="020B0502040204020203" pitchFamily="34" charset="0"/>
              </a:rPr>
              <a:t> </a:t>
            </a:r>
            <a:r>
              <a:rPr lang="en-US" sz="3600" dirty="0" err="1" smtClean="0">
                <a:latin typeface="Bahnschrift SemiBold" panose="020B0502040204020203" pitchFamily="34" charset="0"/>
              </a:rPr>
              <a:t>Dhar</a:t>
            </a:r>
            <a:r>
              <a:rPr lang="en-US" sz="3600" dirty="0" smtClean="0">
                <a:latin typeface="Bahnschrift SemiBold" panose="020B0502040204020203" pitchFamily="34" charset="0"/>
              </a:rPr>
              <a:t>( Full stack)</a:t>
            </a:r>
            <a:endParaRPr lang="en-US" sz="3600" dirty="0" smtClean="0">
              <a:latin typeface="Bahnschrift SemiBold" panose="020B0502040204020203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dirty="0" smtClean="0">
                <a:latin typeface="Bahnschrift SemiBold" panose="020B0502040204020203" pitchFamily="34" charset="0"/>
              </a:rPr>
              <a:t>Ankit </a:t>
            </a:r>
            <a:r>
              <a:rPr lang="en-US" sz="3600" dirty="0" err="1" smtClean="0">
                <a:latin typeface="Bahnschrift SemiBold" panose="020B0502040204020203" pitchFamily="34" charset="0"/>
              </a:rPr>
              <a:t>Hazra</a:t>
            </a:r>
            <a:r>
              <a:rPr lang="en-US" sz="3600" dirty="0" smtClean="0">
                <a:latin typeface="Bahnschrift SemiBold" panose="020B0502040204020203" pitchFamily="34" charset="0"/>
              </a:rPr>
              <a:t>(Full stack)</a:t>
            </a:r>
            <a:endParaRPr lang="en-US" sz="3600" dirty="0" smtClean="0">
              <a:latin typeface="Bahnschrift SemiBold" panose="020B0502040204020203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dirty="0" err="1" smtClean="0">
                <a:latin typeface="Bahnschrift SemiBold" panose="020B0502040204020203" pitchFamily="34" charset="0"/>
              </a:rPr>
              <a:t>Adipto</a:t>
            </a:r>
            <a:r>
              <a:rPr lang="en-US" sz="3600" dirty="0" smtClean="0">
                <a:latin typeface="Bahnschrift SemiBold" panose="020B0502040204020203" pitchFamily="34" charset="0"/>
              </a:rPr>
              <a:t> </a:t>
            </a:r>
            <a:r>
              <a:rPr lang="en-US" sz="3600" dirty="0" err="1" smtClean="0">
                <a:latin typeface="Bahnschrift SemiBold" panose="020B0502040204020203" pitchFamily="34" charset="0"/>
              </a:rPr>
              <a:t>Purakayastha</a:t>
            </a:r>
            <a:r>
              <a:rPr lang="en-US" sz="3600" dirty="0" smtClean="0">
                <a:latin typeface="Bahnschrift SemiBold" panose="020B0502040204020203" pitchFamily="34" charset="0"/>
              </a:rPr>
              <a:t>(UI/UX Designing)</a:t>
            </a:r>
            <a:endParaRPr lang="en-US" sz="3600" dirty="0" smtClean="0">
              <a:latin typeface="Bahnschrift SemiBold" panose="020B0502040204020203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dirty="0" smtClean="0">
                <a:latin typeface="Bahnschrift SemiBold" panose="020B0502040204020203" pitchFamily="34" charset="0"/>
              </a:rPr>
              <a:t>Abhimanyu </a:t>
            </a:r>
            <a:r>
              <a:rPr lang="en-US" sz="3600" dirty="0" smtClean="0">
                <a:latin typeface="Bahnschrift SemiBold" panose="020B0502040204020203" pitchFamily="34" charset="0"/>
              </a:rPr>
              <a:t>Ganguly(API Testing &amp; Documentation)</a:t>
            </a:r>
            <a:endParaRPr lang="en-US" sz="3600" dirty="0" smtClean="0">
              <a:latin typeface="Bahnschrift SemiBold" panose="020B0502040204020203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dirty="0" smtClean="0">
                <a:latin typeface="Bahnschrift SemiBold" panose="020B0502040204020203" pitchFamily="34" charset="0"/>
              </a:rPr>
              <a:t>Anish </a:t>
            </a:r>
            <a:r>
              <a:rPr lang="en-US" sz="3600" dirty="0" smtClean="0">
                <a:latin typeface="Bahnschrift SemiBold" panose="020B0502040204020203" pitchFamily="34" charset="0"/>
              </a:rPr>
              <a:t>Ghosh( Frontend &amp; Documentation)</a:t>
            </a:r>
            <a:endParaRPr lang="en-IN" sz="3600" dirty="0">
              <a:latin typeface="Bahnschrift SemiBold" panose="020B05020402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49865" y="1224351"/>
            <a:ext cx="805457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tx2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TEAM NAME: </a:t>
            </a:r>
            <a:r>
              <a:rPr lang="en-US" sz="5400" b="1" u="sng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tx2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HACKTASTICS</a:t>
            </a:r>
            <a:endParaRPr lang="en-US" sz="5400" b="1" u="sng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chemeClr val="tx2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5094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T Template_Modern Clean Sophisticated_01_AS - v6" id="{0AA3A176-5614-4CF7-97C7-387B0FB7AD04}" vid="{229230A5-5D58-4AD6-A6F9-E951DED424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480f6609812271f56e53f2aff71704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b48d77c16982ba2890c3fe2b4c067b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1A621F2-4F72-4D03-9533-F4606037C0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045008-BD42-4B24-A6F5-0E1C5879053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0B52848-9F15-412E-907E-592D80B16D3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0</TotalTime>
  <Words>482</Words>
  <Application>Microsoft Office PowerPoint</Application>
  <PresentationFormat>Widescreen</PresentationFormat>
  <Paragraphs>67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Arial</vt:lpstr>
      <vt:lpstr>Arial Black</vt:lpstr>
      <vt:lpstr>Bahnschrift Light</vt:lpstr>
      <vt:lpstr>Bahnschrift SemiBold</vt:lpstr>
      <vt:lpstr>Bookman Old Style</vt:lpstr>
      <vt:lpstr>Calibri</vt:lpstr>
      <vt:lpstr>Calibri Light</vt:lpstr>
      <vt:lpstr>Cambria Math</vt:lpstr>
      <vt:lpstr>Cascadia Code SemiBold</vt:lpstr>
      <vt:lpstr>Cascadia Mono SemiBold</vt:lpstr>
      <vt:lpstr>Montserrat</vt:lpstr>
      <vt:lpstr>Sagona ExtraLight</vt:lpstr>
      <vt:lpstr>Speak Pro</vt:lpstr>
      <vt:lpstr>Office Theme</vt:lpstr>
      <vt:lpstr>PowerPoint Presentation</vt:lpstr>
      <vt:lpstr>Problem statement</vt:lpstr>
      <vt:lpstr>Working model demo</vt:lpstr>
      <vt:lpstr>PowerPoint Presentation</vt:lpstr>
      <vt:lpstr>Solution &amp; Challenges Faced</vt:lpstr>
      <vt:lpstr>Solution Overview</vt:lpstr>
      <vt:lpstr>Key features</vt:lpstr>
      <vt:lpstr>Challenges         &amp;      Learnings</vt:lpstr>
      <vt:lpstr>Contributor’s names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2025-03-08T10:43:29Z</dcterms:created>
  <dcterms:modified xsi:type="dcterms:W3CDTF">2025-03-09T08:10:15Z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